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5" r:id="rId2"/>
    <p:sldId id="276" r:id="rId3"/>
    <p:sldId id="274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5872"/>
  </p:normalViewPr>
  <p:slideViewPr>
    <p:cSldViewPr snapToGrid="0">
      <p:cViewPr varScale="1">
        <p:scale>
          <a:sx n="113" d="100"/>
          <a:sy n="113" d="100"/>
        </p:scale>
        <p:origin x="52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63BA6-57EC-7FBA-1752-D2B9CEFFF3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74F66F-903F-56C4-56C5-4051CB729A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6E86D9-43D5-287A-C5FE-C33B7C97D9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C460-8BE5-5841-9217-820D4950B650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51DC81-8CE6-52CE-EC24-D9B427B22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88F875-6267-B703-E0AC-744B171AEB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CB790-F103-0B42-8DF1-89B47C7917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62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70741-67BB-3B24-BE94-A6796C45D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A19071-188D-87F8-457E-633A96E457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C323E8-6AD1-8463-3085-C1F5AEE1C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C460-8BE5-5841-9217-820D4950B650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7F10B9-DB4F-7E97-351C-0F1425E3A5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E08B2C-2233-7F1B-B663-8DF2A8234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CB790-F103-0B42-8DF1-89B47C7917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018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27B3D-56FF-9037-FD36-142080005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53B0B2-FF0B-BEAF-72DB-17D0893F17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E09AFD-6343-A6DD-247C-977E1ED27B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C460-8BE5-5841-9217-820D4950B650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E2DA25-9335-6B3C-B774-965C37E8E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980B52-E04F-E658-F8B8-A25593C2C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CB790-F103-0B42-8DF1-89B47C7917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343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8F872-BBFE-3433-0C0D-893EDEC3C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952136-C7C1-6D73-FE95-354AD3CD81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E77FA1-F154-5070-EB6B-58429DFFE0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B7691E-5B53-1472-854E-0BE7A0C21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C460-8BE5-5841-9217-820D4950B650}" type="datetimeFigureOut">
              <a:rPr lang="en-US" smtClean="0"/>
              <a:t>9/26/23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1CBD79-8DEA-FE27-B156-A445A3923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423F64-F0F4-C726-3278-E043B0F4DD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CB790-F103-0B42-8DF1-89B47C7917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628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42131-55CE-9CFD-AEEE-E5B641A1B0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51EB71-F3D9-D7BA-5B03-FE452866D8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82B575-5E03-08F3-2573-2A00DAE462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27D9C4-7019-2C78-4349-9C29B6C451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EB03CC-69B5-2D28-EA82-E59B7907C8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3C4500-7D4A-CAEE-F2E5-FC74A5E95F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C460-8BE5-5841-9217-820D4950B650}" type="datetimeFigureOut">
              <a:rPr lang="en-US" smtClean="0"/>
              <a:t>9/26/23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29CE6F-2194-35BE-F985-D9FC07252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BD1B57E-9768-C087-3506-43DB9724C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CB790-F103-0B42-8DF1-89B47C7917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530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C5C4F3-193B-D546-7B03-AD7F80F933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9C5C49-F623-71AA-D190-89FF5CE716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C460-8BE5-5841-9217-820D4950B650}" type="datetimeFigureOut">
              <a:rPr lang="en-US" smtClean="0"/>
              <a:t>9/26/23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42F32F2-9963-E05C-A96E-445DFD79C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5BCFBA-875E-B670-91F7-27CFD48F9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CB790-F103-0B42-8DF1-89B47C7917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411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D8BEA98-E18B-1815-FC88-23374E7C4A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C460-8BE5-5841-9217-820D4950B650}" type="datetimeFigureOut">
              <a:rPr lang="en-US" smtClean="0"/>
              <a:t>9/26/23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F1645C1-E1F1-2BCA-E04E-F77966E55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21DB62-7F91-3742-2A2E-3D3AEFBA4B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CB790-F103-0B42-8DF1-89B47C7917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036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839541-EF81-22B7-26C0-8184A0BB9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920134-7F9D-3C24-0CD6-B7EE8E6130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4DF51D-665F-E23B-51DD-2FF16BE582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1B66B7-07B5-6784-91D9-9E0078B08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C460-8BE5-5841-9217-820D4950B650}" type="datetimeFigureOut">
              <a:rPr lang="en-US" smtClean="0"/>
              <a:t>9/26/23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3A8C43-17A4-858B-8BF6-7DD4768A9A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9A089D-8AB7-3434-A836-471C49BB1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CB790-F103-0B42-8DF1-89B47C7917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5933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1EAD78-FE23-C698-4604-582EF03DA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374B9B0-7EE9-37A2-A242-1D27E680C2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FD8836-AF2B-2648-182B-D1C9430195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99ABF7-CADE-8625-1168-CED725D34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C460-8BE5-5841-9217-820D4950B650}" type="datetimeFigureOut">
              <a:rPr lang="en-US" smtClean="0"/>
              <a:t>9/26/23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D07376-9748-6034-02AE-BB4CFA316E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526335-4AAD-7E45-D27B-3482500A6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CB790-F103-0B42-8DF1-89B47C7917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15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86A05-F206-6355-199C-6015C1E03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0785A6-2265-221B-9BD2-2C0B83C3D7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E1BC65-528B-D9B5-3CA1-175EDD1EA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C460-8BE5-5841-9217-820D4950B650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6D9D1D-45F8-21AC-79F4-C5474D591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6C5A22-14CF-5E43-91B7-620F807C7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CB790-F103-0B42-8DF1-89B47C7917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671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3EB82BE-C455-9F4B-A7BA-876B407601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2034B6-E7D2-6A73-D28F-C50947153E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6FC617-6AAD-2B5A-3096-1603A53999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C460-8BE5-5841-9217-820D4950B650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46DBFE-FF55-A5B8-DCBB-40A5ED318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A7B796-9E1C-6775-EC6C-32D933A01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CB790-F103-0B42-8DF1-89B47C7917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812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D12202-486E-5999-D697-CE6E5179C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FB6B60-F941-CDC7-55E0-3602C51B71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0CBE68-42A3-BC2A-DEE4-643CC99B37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7CC460-8BE5-5841-9217-820D4950B650}" type="datetimeFigureOut">
              <a:rPr lang="en-US" smtClean="0"/>
              <a:t>9/26/23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1DB15C-CE73-F20C-B446-4D122A9154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E9B7F9-9197-BCBF-FADE-FA31D8A80C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4CB790-F103-0B42-8DF1-89B47C7917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40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A38A8C-9C82-45EA-B3AB-629F6BA6AB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98" y="128183"/>
            <a:ext cx="1335982" cy="15833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D01FF6C-99E7-4BC9-B118-D08CA1843B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4173" y="128183"/>
            <a:ext cx="1652529" cy="1583386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EB1625E-A87E-4410-896B-5BAB982F00CE}"/>
              </a:ext>
            </a:extLst>
          </p:cNvPr>
          <p:cNvGraphicFramePr>
            <a:graphicFrameLocks noGrp="1"/>
          </p:cNvGraphicFramePr>
          <p:nvPr/>
        </p:nvGraphicFramePr>
        <p:xfrm>
          <a:off x="115298" y="1944597"/>
          <a:ext cx="11923028" cy="4785223"/>
        </p:xfrm>
        <a:graphic>
          <a:graphicData uri="http://schemas.openxmlformats.org/drawingml/2006/table">
            <a:tbl>
              <a:tblPr/>
              <a:tblGrid>
                <a:gridCol w="2140320">
                  <a:extLst>
                    <a:ext uri="{9D8B030D-6E8A-4147-A177-3AD203B41FA5}">
                      <a16:colId xmlns:a16="http://schemas.microsoft.com/office/drawing/2014/main" val="4057545065"/>
                    </a:ext>
                  </a:extLst>
                </a:gridCol>
                <a:gridCol w="1087425">
                  <a:extLst>
                    <a:ext uri="{9D8B030D-6E8A-4147-A177-3AD203B41FA5}">
                      <a16:colId xmlns:a16="http://schemas.microsoft.com/office/drawing/2014/main" val="1947552277"/>
                    </a:ext>
                  </a:extLst>
                </a:gridCol>
                <a:gridCol w="1037996">
                  <a:extLst>
                    <a:ext uri="{9D8B030D-6E8A-4147-A177-3AD203B41FA5}">
                      <a16:colId xmlns:a16="http://schemas.microsoft.com/office/drawing/2014/main" val="445239136"/>
                    </a:ext>
                  </a:extLst>
                </a:gridCol>
                <a:gridCol w="1136854">
                  <a:extLst>
                    <a:ext uri="{9D8B030D-6E8A-4147-A177-3AD203B41FA5}">
                      <a16:colId xmlns:a16="http://schemas.microsoft.com/office/drawing/2014/main" val="3337216715"/>
                    </a:ext>
                  </a:extLst>
                </a:gridCol>
                <a:gridCol w="1075069">
                  <a:extLst>
                    <a:ext uri="{9D8B030D-6E8A-4147-A177-3AD203B41FA5}">
                      <a16:colId xmlns:a16="http://schemas.microsoft.com/office/drawing/2014/main" val="2377984916"/>
                    </a:ext>
                  </a:extLst>
                </a:gridCol>
                <a:gridCol w="1087425">
                  <a:extLst>
                    <a:ext uri="{9D8B030D-6E8A-4147-A177-3AD203B41FA5}">
                      <a16:colId xmlns:a16="http://schemas.microsoft.com/office/drawing/2014/main" val="2484268802"/>
                    </a:ext>
                  </a:extLst>
                </a:gridCol>
                <a:gridCol w="1136854">
                  <a:extLst>
                    <a:ext uri="{9D8B030D-6E8A-4147-A177-3AD203B41FA5}">
                      <a16:colId xmlns:a16="http://schemas.microsoft.com/office/drawing/2014/main" val="2730380659"/>
                    </a:ext>
                  </a:extLst>
                </a:gridCol>
                <a:gridCol w="1025641">
                  <a:extLst>
                    <a:ext uri="{9D8B030D-6E8A-4147-A177-3AD203B41FA5}">
                      <a16:colId xmlns:a16="http://schemas.microsoft.com/office/drawing/2014/main" val="377831135"/>
                    </a:ext>
                  </a:extLst>
                </a:gridCol>
                <a:gridCol w="1219233">
                  <a:extLst>
                    <a:ext uri="{9D8B030D-6E8A-4147-A177-3AD203B41FA5}">
                      <a16:colId xmlns:a16="http://schemas.microsoft.com/office/drawing/2014/main" val="4199868910"/>
                    </a:ext>
                  </a:extLst>
                </a:gridCol>
                <a:gridCol w="976211">
                  <a:extLst>
                    <a:ext uri="{9D8B030D-6E8A-4147-A177-3AD203B41FA5}">
                      <a16:colId xmlns:a16="http://schemas.microsoft.com/office/drawing/2014/main" val="1594008398"/>
                    </a:ext>
                  </a:extLst>
                </a:gridCol>
              </a:tblGrid>
              <a:tr h="31940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2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3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4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5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6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7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8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9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5230145"/>
                  </a:ext>
                </a:extLst>
              </a:tr>
              <a:tr h="31940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colour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square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sew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timely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algebra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accuracy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castle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symmetry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expression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acapella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8744737"/>
                  </a:ext>
                </a:extLst>
              </a:tr>
              <a:tr h="31940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treble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circle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needle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teamwork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formula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opaque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renewable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sharp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noble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believers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762307"/>
                  </a:ext>
                </a:extLst>
              </a:tr>
              <a:tr h="31940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mirror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triangle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rhythmic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biased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conquest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equipment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repeated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dependant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analyse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008562"/>
                  </a:ext>
                </a:extLst>
              </a:tr>
              <a:tr h="31940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texture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source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signature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medieval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question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flattening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skill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vegetable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interval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reaction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6330715"/>
                  </a:ext>
                </a:extLst>
              </a:tr>
              <a:tr h="31940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human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evidence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mosaic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decimal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peasant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ceremony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formation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ingredients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accurate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efficient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0731112"/>
                  </a:ext>
                </a:extLst>
              </a:tr>
              <a:tr h="31940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physical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Britain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longitude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negative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microscope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celebrate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symbol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alliteration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fitness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properties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754956"/>
                  </a:ext>
                </a:extLst>
              </a:tr>
              <a:tr h="31940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Christian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bass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latitude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character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control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potato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jewellery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sentence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reference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feud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2946907"/>
                  </a:ext>
                </a:extLst>
              </a:tr>
              <a:tr h="31940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believe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rhythm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Sikh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simile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performance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flour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analysis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adverb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proportion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furious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93061"/>
                  </a:ext>
                </a:extLst>
              </a:tr>
              <a:tr h="31940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attack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myth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Christening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friendly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rural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metric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evaluation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adjective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technique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definitely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1965657"/>
                  </a:ext>
                </a:extLst>
              </a:tr>
              <a:tr h="31940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independent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legend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defence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metaphor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urban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metre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transparent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simplify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sensory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necessary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917416"/>
                  </a:ext>
                </a:extLst>
              </a:tr>
              <a:tr h="712178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Date of test: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843723"/>
                  </a:ext>
                </a:extLst>
              </a:tr>
              <a:tr h="559634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Score: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8588414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CECB03A-BCB1-4E9B-AF04-60BCB771C583}"/>
              </a:ext>
            </a:extLst>
          </p:cNvPr>
          <p:cNvSpPr txBox="1"/>
          <p:nvPr/>
        </p:nvSpPr>
        <p:spPr>
          <a:xfrm>
            <a:off x="2030819" y="457200"/>
            <a:ext cx="8261497" cy="707886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</a:rPr>
              <a:t>Year 8 – Term 1 Spelling words</a:t>
            </a:r>
          </a:p>
        </p:txBody>
      </p:sp>
    </p:spTree>
    <p:extLst>
      <p:ext uri="{BB962C8B-B14F-4D97-AF65-F5344CB8AC3E}">
        <p14:creationId xmlns:p14="http://schemas.microsoft.com/office/powerpoint/2010/main" val="3537551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A38A8C-9C82-45EA-B3AB-629F6BA6AB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98" y="128183"/>
            <a:ext cx="1335982" cy="15833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D01FF6C-99E7-4BC9-B118-D08CA1843B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2284" y="128183"/>
            <a:ext cx="1457070" cy="139610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1D13EB0-A124-46A7-867E-5482CCD3F3F9}"/>
              </a:ext>
            </a:extLst>
          </p:cNvPr>
          <p:cNvSpPr txBox="1"/>
          <p:nvPr/>
        </p:nvSpPr>
        <p:spPr>
          <a:xfrm>
            <a:off x="2960077" y="565933"/>
            <a:ext cx="6655981" cy="707886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Year 8 – Term 2 Spelling words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A4773DF-B89E-49D7-AA65-FC40B00432E8}"/>
              </a:ext>
            </a:extLst>
          </p:cNvPr>
          <p:cNvGraphicFramePr>
            <a:graphicFrameLocks noGrp="1"/>
          </p:cNvGraphicFramePr>
          <p:nvPr/>
        </p:nvGraphicFramePr>
        <p:xfrm>
          <a:off x="115298" y="1913861"/>
          <a:ext cx="11984553" cy="4815687"/>
        </p:xfrm>
        <a:graphic>
          <a:graphicData uri="http://schemas.openxmlformats.org/drawingml/2006/table">
            <a:tbl>
              <a:tblPr/>
              <a:tblGrid>
                <a:gridCol w="2037125">
                  <a:extLst>
                    <a:ext uri="{9D8B030D-6E8A-4147-A177-3AD203B41FA5}">
                      <a16:colId xmlns:a16="http://schemas.microsoft.com/office/drawing/2014/main" val="1795283007"/>
                    </a:ext>
                  </a:extLst>
                </a:gridCol>
                <a:gridCol w="1044562">
                  <a:extLst>
                    <a:ext uri="{9D8B030D-6E8A-4147-A177-3AD203B41FA5}">
                      <a16:colId xmlns:a16="http://schemas.microsoft.com/office/drawing/2014/main" val="3833354970"/>
                    </a:ext>
                  </a:extLst>
                </a:gridCol>
                <a:gridCol w="962909">
                  <a:extLst>
                    <a:ext uri="{9D8B030D-6E8A-4147-A177-3AD203B41FA5}">
                      <a16:colId xmlns:a16="http://schemas.microsoft.com/office/drawing/2014/main" val="4047690015"/>
                    </a:ext>
                  </a:extLst>
                </a:gridCol>
                <a:gridCol w="1126215">
                  <a:extLst>
                    <a:ext uri="{9D8B030D-6E8A-4147-A177-3AD203B41FA5}">
                      <a16:colId xmlns:a16="http://schemas.microsoft.com/office/drawing/2014/main" val="1567856524"/>
                    </a:ext>
                  </a:extLst>
                </a:gridCol>
                <a:gridCol w="1032692">
                  <a:extLst>
                    <a:ext uri="{9D8B030D-6E8A-4147-A177-3AD203B41FA5}">
                      <a16:colId xmlns:a16="http://schemas.microsoft.com/office/drawing/2014/main" val="1558569235"/>
                    </a:ext>
                  </a:extLst>
                </a:gridCol>
                <a:gridCol w="1044562">
                  <a:extLst>
                    <a:ext uri="{9D8B030D-6E8A-4147-A177-3AD203B41FA5}">
                      <a16:colId xmlns:a16="http://schemas.microsoft.com/office/drawing/2014/main" val="3068924421"/>
                    </a:ext>
                  </a:extLst>
                </a:gridCol>
                <a:gridCol w="1092042">
                  <a:extLst>
                    <a:ext uri="{9D8B030D-6E8A-4147-A177-3AD203B41FA5}">
                      <a16:colId xmlns:a16="http://schemas.microsoft.com/office/drawing/2014/main" val="355435939"/>
                    </a:ext>
                  </a:extLst>
                </a:gridCol>
                <a:gridCol w="985212">
                  <a:extLst>
                    <a:ext uri="{9D8B030D-6E8A-4147-A177-3AD203B41FA5}">
                      <a16:colId xmlns:a16="http://schemas.microsoft.com/office/drawing/2014/main" val="2547084808"/>
                    </a:ext>
                  </a:extLst>
                </a:gridCol>
                <a:gridCol w="1171175">
                  <a:extLst>
                    <a:ext uri="{9D8B030D-6E8A-4147-A177-3AD203B41FA5}">
                      <a16:colId xmlns:a16="http://schemas.microsoft.com/office/drawing/2014/main" val="1316070569"/>
                    </a:ext>
                  </a:extLst>
                </a:gridCol>
                <a:gridCol w="1488059">
                  <a:extLst>
                    <a:ext uri="{9D8B030D-6E8A-4147-A177-3AD203B41FA5}">
                      <a16:colId xmlns:a16="http://schemas.microsoft.com/office/drawing/2014/main" val="1656327718"/>
                    </a:ext>
                  </a:extLst>
                </a:gridCol>
              </a:tblGrid>
              <a:tr h="32625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2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3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4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5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6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7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8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9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10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700586"/>
                  </a:ext>
                </a:extLst>
              </a:tr>
              <a:tr h="32625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transparent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sequins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surely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accuracy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dimension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justification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weather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angel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mirrored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course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0642325"/>
                  </a:ext>
                </a:extLst>
              </a:tr>
              <a:tr h="32625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opaque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acrylic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continuous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fibre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spectrum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interactive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witches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community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threw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044758"/>
                  </a:ext>
                </a:extLst>
              </a:tr>
              <a:tr h="32625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because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applied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proportion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carbohydrate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graphic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respectful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Christmas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lose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communicate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sourced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7877951"/>
                  </a:ext>
                </a:extLst>
              </a:tr>
              <a:tr h="32625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Judaism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conscious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vitamin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hygiene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horrifying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climate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medicinal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participation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sauce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4020757"/>
                  </a:ext>
                </a:extLst>
              </a:tr>
              <a:tr h="32625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atmosphere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daughter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disappear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ingredient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exhibition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contour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percentage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necessary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propose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business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782070"/>
                  </a:ext>
                </a:extLst>
              </a:tr>
              <a:tr h="32625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intestine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definite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disappoint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minerals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cursed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desert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volume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through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unfortunately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acquire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1711352"/>
                  </a:ext>
                </a:extLst>
              </a:tr>
              <a:tr h="32625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specimen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furthermore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interesting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classified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cursor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loose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centimetre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thorough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permanent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desperate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5028520"/>
                  </a:ext>
                </a:extLst>
              </a:tr>
              <a:tr h="32625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believe 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additionally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Hinduism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extract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media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earthquake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strength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temporary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compete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6125936"/>
                  </a:ext>
                </a:extLst>
              </a:tr>
              <a:tr h="32625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audio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fierce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vegetable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genre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justify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regional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February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flour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possess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competent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416489"/>
                  </a:ext>
                </a:extLst>
              </a:tr>
              <a:tr h="32625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nucleus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consequence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cupboard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crosshatch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keyboard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habit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angel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potato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sequence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height</a:t>
                      </a: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8284910"/>
                  </a:ext>
                </a:extLst>
              </a:tr>
              <a:tr h="641348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Date of test: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2274178"/>
                  </a:ext>
                </a:extLst>
              </a:tr>
              <a:tr h="585578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Score:</a:t>
                      </a:r>
                    </a:p>
                  </a:txBody>
                  <a:tcPr marL="9525" marR="9525" marT="9525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20011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62189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A38A8C-9C82-45EA-B3AB-629F6BA6AB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98" y="128183"/>
            <a:ext cx="1335982" cy="15833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D01FF6C-99E7-4BC9-B118-D08CA1843B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2284" y="128183"/>
            <a:ext cx="1457070" cy="139610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D662B93-BC8D-46B7-893A-D9C3D67570A9}"/>
              </a:ext>
            </a:extLst>
          </p:cNvPr>
          <p:cNvSpPr txBox="1"/>
          <p:nvPr/>
        </p:nvSpPr>
        <p:spPr>
          <a:xfrm>
            <a:off x="2466753" y="659219"/>
            <a:ext cx="7442791" cy="707886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</a:rPr>
              <a:t>Year 8 – Term 3 Spelling words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2B93499-7C7F-4166-9B78-524CB8BE39C6}"/>
              </a:ext>
            </a:extLst>
          </p:cNvPr>
          <p:cNvGraphicFramePr>
            <a:graphicFrameLocks noGrp="1"/>
          </p:cNvGraphicFramePr>
          <p:nvPr/>
        </p:nvGraphicFramePr>
        <p:xfrm>
          <a:off x="138223" y="1711569"/>
          <a:ext cx="11891131" cy="4933786"/>
        </p:xfrm>
        <a:graphic>
          <a:graphicData uri="http://schemas.openxmlformats.org/drawingml/2006/table">
            <a:tbl>
              <a:tblPr firstRow="1" bandRow="1"/>
              <a:tblGrid>
                <a:gridCol w="2085457">
                  <a:extLst>
                    <a:ext uri="{9D8B030D-6E8A-4147-A177-3AD203B41FA5}">
                      <a16:colId xmlns:a16="http://schemas.microsoft.com/office/drawing/2014/main" val="1455228830"/>
                    </a:ext>
                  </a:extLst>
                </a:gridCol>
                <a:gridCol w="1248209">
                  <a:extLst>
                    <a:ext uri="{9D8B030D-6E8A-4147-A177-3AD203B41FA5}">
                      <a16:colId xmlns:a16="http://schemas.microsoft.com/office/drawing/2014/main" val="2444357061"/>
                    </a:ext>
                  </a:extLst>
                </a:gridCol>
                <a:gridCol w="1102562">
                  <a:extLst>
                    <a:ext uri="{9D8B030D-6E8A-4147-A177-3AD203B41FA5}">
                      <a16:colId xmlns:a16="http://schemas.microsoft.com/office/drawing/2014/main" val="2801229697"/>
                    </a:ext>
                  </a:extLst>
                </a:gridCol>
                <a:gridCol w="1013436">
                  <a:extLst>
                    <a:ext uri="{9D8B030D-6E8A-4147-A177-3AD203B41FA5}">
                      <a16:colId xmlns:a16="http://schemas.microsoft.com/office/drawing/2014/main" val="2329676262"/>
                    </a:ext>
                  </a:extLst>
                </a:gridCol>
                <a:gridCol w="1135170">
                  <a:extLst>
                    <a:ext uri="{9D8B030D-6E8A-4147-A177-3AD203B41FA5}">
                      <a16:colId xmlns:a16="http://schemas.microsoft.com/office/drawing/2014/main" val="1098766570"/>
                    </a:ext>
                  </a:extLst>
                </a:gridCol>
                <a:gridCol w="1011262">
                  <a:extLst>
                    <a:ext uri="{9D8B030D-6E8A-4147-A177-3AD203B41FA5}">
                      <a16:colId xmlns:a16="http://schemas.microsoft.com/office/drawing/2014/main" val="4254392742"/>
                    </a:ext>
                  </a:extLst>
                </a:gridCol>
                <a:gridCol w="1167777">
                  <a:extLst>
                    <a:ext uri="{9D8B030D-6E8A-4147-A177-3AD203B41FA5}">
                      <a16:colId xmlns:a16="http://schemas.microsoft.com/office/drawing/2014/main" val="3515020355"/>
                    </a:ext>
                  </a:extLst>
                </a:gridCol>
                <a:gridCol w="978654">
                  <a:extLst>
                    <a:ext uri="{9D8B030D-6E8A-4147-A177-3AD203B41FA5}">
                      <a16:colId xmlns:a16="http://schemas.microsoft.com/office/drawing/2014/main" val="2068223176"/>
                    </a:ext>
                  </a:extLst>
                </a:gridCol>
                <a:gridCol w="1100387">
                  <a:extLst>
                    <a:ext uri="{9D8B030D-6E8A-4147-A177-3AD203B41FA5}">
                      <a16:colId xmlns:a16="http://schemas.microsoft.com/office/drawing/2014/main" val="1584681892"/>
                    </a:ext>
                  </a:extLst>
                </a:gridCol>
                <a:gridCol w="1048217">
                  <a:extLst>
                    <a:ext uri="{9D8B030D-6E8A-4147-A177-3AD203B41FA5}">
                      <a16:colId xmlns:a16="http://schemas.microsoft.com/office/drawing/2014/main" val="352476578"/>
                    </a:ext>
                  </a:extLst>
                </a:gridCol>
              </a:tblGrid>
              <a:tr h="3795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2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3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4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5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6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7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8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9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Week 10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2467191"/>
                  </a:ext>
                </a:extLst>
              </a:tr>
              <a:tr h="3795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analysis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assessment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atmosphere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audible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audience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autumn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beautiful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angel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beginning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believable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2695079"/>
                  </a:ext>
                </a:extLst>
              </a:tr>
              <a:tr h="3795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argument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beneath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buried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business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caught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chocolate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climb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column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concentrate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material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4350991"/>
                  </a:ext>
                </a:extLst>
              </a:tr>
              <a:tr h="3795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because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concentration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continously 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creation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daughter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decision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design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diamond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diary 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dairy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348372"/>
                  </a:ext>
                </a:extLst>
              </a:tr>
              <a:tr h="3795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energy 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disappear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disappoint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embarrass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engagement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enquiry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environment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evaluation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evidenced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potential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6508796"/>
                  </a:ext>
                </a:extLst>
              </a:tr>
              <a:tr h="3795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fulfil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focused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guarded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happening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health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height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imaginary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improvise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industrial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interesting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3245507"/>
                  </a:ext>
                </a:extLst>
              </a:tr>
              <a:tr h="3795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interrupted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issue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jealous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knowledge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listening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lonely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lovely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marriage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sincerely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genuine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3265389"/>
                  </a:ext>
                </a:extLst>
              </a:tr>
              <a:tr h="3795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accommodate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aggravate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appropriate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ballerina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because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building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business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conscious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conscience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correspond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1565953"/>
                  </a:ext>
                </a:extLst>
              </a:tr>
              <a:tr h="3795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assassin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desperately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disastrous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satisfy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donkey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especially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exception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essential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fascinating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illuminate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3286070"/>
                  </a:ext>
                </a:extLst>
              </a:tr>
              <a:tr h="3795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acknowledge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fierce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relevant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resist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medicine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parliament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government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seize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science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scissors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715701"/>
                  </a:ext>
                </a:extLst>
              </a:tr>
              <a:tr h="379522"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acquire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category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compatible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competent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contribute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valued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valuable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unusual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usually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separate</a:t>
                      </a: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7882126"/>
                  </a:ext>
                </a:extLst>
              </a:tr>
              <a:tr h="379522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Date of test:</a:t>
                      </a:r>
                    </a:p>
                  </a:txBody>
                  <a:tcPr marL="12842" marR="12842" marT="12842" marB="6164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8468493"/>
                  </a:ext>
                </a:extLst>
              </a:tr>
              <a:tr h="379522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Score:</a:t>
                      </a:r>
                    </a:p>
                  </a:txBody>
                  <a:tcPr marL="12842" marR="12842" marT="12842" marB="61642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2842" marR="12842" marT="12842" marB="61642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87543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4052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399</Words>
  <Application>Microsoft Macintosh PowerPoint</Application>
  <PresentationFormat>Widescreen</PresentationFormat>
  <Paragraphs>339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Gemma Hargreaves</dc:creator>
  <cp:lastModifiedBy>Gemma Hargreaves</cp:lastModifiedBy>
  <cp:revision>1</cp:revision>
  <dcterms:created xsi:type="dcterms:W3CDTF">2023-09-26T21:58:57Z</dcterms:created>
  <dcterms:modified xsi:type="dcterms:W3CDTF">2023-09-26T21:59:20Z</dcterms:modified>
</cp:coreProperties>
</file>