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72" r:id="rId2"/>
    <p:sldId id="273" r:id="rId3"/>
    <p:sldId id="277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1"/>
    <p:restoredTop sz="95872"/>
  </p:normalViewPr>
  <p:slideViewPr>
    <p:cSldViewPr snapToGrid="0">
      <p:cViewPr varScale="1">
        <p:scale>
          <a:sx n="113" d="100"/>
          <a:sy n="113" d="100"/>
        </p:scale>
        <p:origin x="52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663F3C-EC92-11D4-4331-DFAA74F2AB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E117F10-3FAC-BBEC-198E-C5451C5C75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B13134-E445-C3D9-1057-478BAAB8AA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AC032-75CC-704B-A9A7-B772794B72E5}" type="datetimeFigureOut">
              <a:rPr lang="en-US" smtClean="0"/>
              <a:t>9/26/23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A77677-22F9-B3E6-0074-6DB9C01034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280B34-49BF-48C1-AF64-3E33B1EDD9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4C672-C801-924A-B7D8-54BE094D90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17659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02D2EC-A5A7-352D-D4C8-15465F6002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9EFA0A-A51B-46EA-8E64-F0E45B96C5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E07D21-4D2C-C7D5-4EDE-1E1E9796BA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AC032-75CC-704B-A9A7-B772794B72E5}" type="datetimeFigureOut">
              <a:rPr lang="en-US" smtClean="0"/>
              <a:t>9/26/23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679157-DB35-BC9C-25B8-3DCAA3D1B9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397AF3-1190-AAD5-7B84-F4BAD760A2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4C672-C801-924A-B7D8-54BE094D90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9234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59A3C4-B03C-E713-6106-B3ABFBEB7A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8FD127-55AE-934C-6A86-2C9AB265FC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4C39DF-5B04-74B7-83EF-114FEE8839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AC032-75CC-704B-A9A7-B772794B72E5}" type="datetimeFigureOut">
              <a:rPr lang="en-US" smtClean="0"/>
              <a:t>9/26/23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21E554-D59E-96AA-29FB-5EB343EBA0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EFC0E5-33F8-8E4E-8F67-47497247B8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4C672-C801-924A-B7D8-54BE094D90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55754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75B489-5A30-D4ED-5C48-7FBCBC5495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4FFC41-C3F7-EE0F-B06C-D1B0D66E6A8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DFCF378-712E-5441-C627-ACCFA86D34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01CC9E-A8AB-0FEA-3481-3DF5FD7369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AC032-75CC-704B-A9A7-B772794B72E5}" type="datetimeFigureOut">
              <a:rPr lang="en-US" smtClean="0"/>
              <a:t>9/26/23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4E67AD-9EA4-FE45-DED7-34DDC3069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0172D1-EC3A-90B4-E93D-51B501FD4A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4C672-C801-924A-B7D8-54BE094D90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3891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1526D5-68DE-1461-3D91-68A7732229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A1F000-3377-0982-50D5-9BC588F86D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FE2B0C-56CF-CFE7-3797-A6C6222DFE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5304066-9935-7FBE-3494-499EAE8536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276F96E-937A-E890-C39F-0F03DFBBE7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5AD4AA5-2249-DFAE-61E6-E4BAAD2C79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AC032-75CC-704B-A9A7-B772794B72E5}" type="datetimeFigureOut">
              <a:rPr lang="en-US" smtClean="0"/>
              <a:t>9/26/23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2AE8A9E-1BFE-E46D-21C2-1B2F852214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E6AA35E-9817-C42A-4CE8-554498C865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4C672-C801-924A-B7D8-54BE094D90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07512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C3FC18-2E9B-C1D6-001B-946BA280B1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E2CB9A-0649-7EDB-7AB8-027441C207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AC032-75CC-704B-A9A7-B772794B72E5}" type="datetimeFigureOut">
              <a:rPr lang="en-US" smtClean="0"/>
              <a:t>9/26/23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5CB6585-B9AD-421C-856A-D86C4B52CE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BF996BA-329D-CF4F-3100-CE5162DC4B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4C672-C801-924A-B7D8-54BE094D90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5527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32F80C1-6966-7324-0448-430ED97D1C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AC032-75CC-704B-A9A7-B772794B72E5}" type="datetimeFigureOut">
              <a:rPr lang="en-US" smtClean="0"/>
              <a:t>9/26/23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16AA6FB-66DB-13D5-DA67-390EE00C68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61CA110-17E9-E50D-D1A7-C5919112F0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4C672-C801-924A-B7D8-54BE094D90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03564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099449-A30C-227A-9454-8DADFCC945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80CD93-BE76-DEE9-B43A-F8F047274E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A7F8F9-74D1-57C5-DEDC-4985983AE6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434E56-877F-C344-1D32-31BF00788C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AC032-75CC-704B-A9A7-B772794B72E5}" type="datetimeFigureOut">
              <a:rPr lang="en-US" smtClean="0"/>
              <a:t>9/26/23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2DD961-50FD-66EB-8AC0-0AB863F40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F90920-8AF5-6199-DEF4-1D256ED6B7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4C672-C801-924A-B7D8-54BE094D90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354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2B1D63-1B01-8336-B88F-5DEE18C764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A3F5A68-FC69-4311-F1A6-B6878FAF7E1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0583D6B-04DB-6717-0C91-F2AF92D454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4B06A4-4F0E-C8F8-410E-919C5F0763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AC032-75CC-704B-A9A7-B772794B72E5}" type="datetimeFigureOut">
              <a:rPr lang="en-US" smtClean="0"/>
              <a:t>9/26/23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795A08A-4B75-5092-3E9C-1701C2FE1A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4A43CE-21E0-5CBD-D3C6-FC1411D1F7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4C672-C801-924A-B7D8-54BE094D90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28128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A164E3-80A9-C949-904D-BC567BC68C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B23343-98BC-B6ED-F868-A20913B5D1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6D6AC1-B58B-36C0-0780-0829579DF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AC032-75CC-704B-A9A7-B772794B72E5}" type="datetimeFigureOut">
              <a:rPr lang="en-US" smtClean="0"/>
              <a:t>9/26/23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C5E856-C0CD-5DCB-8365-ECEE4EEBDD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E36C81-DA42-65FC-4FE8-738371DCA1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4C672-C801-924A-B7D8-54BE094D90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24491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B21372A-8D14-6871-5D01-3D759BB13F3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30DCFFC-7D02-B589-D04B-5A70A6D7A9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FDFA41-706B-C656-3A27-C9174B46FB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AC032-75CC-704B-A9A7-B772794B72E5}" type="datetimeFigureOut">
              <a:rPr lang="en-US" smtClean="0"/>
              <a:t>9/26/23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3C41F0-F24A-DC47-FCAF-5048D51DAD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8A4FCD-BDA8-FA6D-0254-FD56DFC0E6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4C672-C801-924A-B7D8-54BE094D90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71643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CE94BE6-C38E-67BA-9B13-2048BAAD6C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971513-6C70-FB21-8A9B-AAA693BB29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9B52C9-4778-E626-0626-F2FBBCD6634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3AC032-75CC-704B-A9A7-B772794B72E5}" type="datetimeFigureOut">
              <a:rPr lang="en-US" smtClean="0"/>
              <a:t>9/26/23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BD442D-79AC-92DD-663E-8F0BB88D39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DB1C11-E47A-2AAF-9C62-EE899AF5D8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A4C672-C801-924A-B7D8-54BE094D90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872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A38A8C-9C82-45EA-B3AB-629F6BA6AB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297" y="128182"/>
            <a:ext cx="1457069" cy="172689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BB2AA0C-F485-479D-8AE0-6C1381038D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7865" y="457201"/>
            <a:ext cx="8196269" cy="106708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D01FF6C-99E7-4BC9-B118-D08CA1843B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72283" y="128183"/>
            <a:ext cx="1504419" cy="1396105"/>
          </a:xfrm>
          <a:prstGeom prst="rect">
            <a:avLst/>
          </a:prstGeom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4EB1625E-A87E-4410-896B-5BAB982F00CE}"/>
              </a:ext>
            </a:extLst>
          </p:cNvPr>
          <p:cNvGraphicFramePr>
            <a:graphicFrameLocks noGrp="1"/>
          </p:cNvGraphicFramePr>
          <p:nvPr/>
        </p:nvGraphicFramePr>
        <p:xfrm>
          <a:off x="115297" y="1987128"/>
          <a:ext cx="11914058" cy="4742694"/>
        </p:xfrm>
        <a:graphic>
          <a:graphicData uri="http://schemas.openxmlformats.org/drawingml/2006/table">
            <a:tbl>
              <a:tblPr/>
              <a:tblGrid>
                <a:gridCol w="1256472">
                  <a:extLst>
                    <a:ext uri="{9D8B030D-6E8A-4147-A177-3AD203B41FA5}">
                      <a16:colId xmlns:a16="http://schemas.microsoft.com/office/drawing/2014/main" val="4057545065"/>
                    </a:ext>
                  </a:extLst>
                </a:gridCol>
                <a:gridCol w="1184675">
                  <a:extLst>
                    <a:ext uri="{9D8B030D-6E8A-4147-A177-3AD203B41FA5}">
                      <a16:colId xmlns:a16="http://schemas.microsoft.com/office/drawing/2014/main" val="1947552277"/>
                    </a:ext>
                  </a:extLst>
                </a:gridCol>
                <a:gridCol w="1130825">
                  <a:extLst>
                    <a:ext uri="{9D8B030D-6E8A-4147-A177-3AD203B41FA5}">
                      <a16:colId xmlns:a16="http://schemas.microsoft.com/office/drawing/2014/main" val="445239136"/>
                    </a:ext>
                  </a:extLst>
                </a:gridCol>
                <a:gridCol w="1238524">
                  <a:extLst>
                    <a:ext uri="{9D8B030D-6E8A-4147-A177-3AD203B41FA5}">
                      <a16:colId xmlns:a16="http://schemas.microsoft.com/office/drawing/2014/main" val="3337216715"/>
                    </a:ext>
                  </a:extLst>
                </a:gridCol>
                <a:gridCol w="1171213">
                  <a:extLst>
                    <a:ext uri="{9D8B030D-6E8A-4147-A177-3AD203B41FA5}">
                      <a16:colId xmlns:a16="http://schemas.microsoft.com/office/drawing/2014/main" val="2377984916"/>
                    </a:ext>
                  </a:extLst>
                </a:gridCol>
                <a:gridCol w="1184675">
                  <a:extLst>
                    <a:ext uri="{9D8B030D-6E8A-4147-A177-3AD203B41FA5}">
                      <a16:colId xmlns:a16="http://schemas.microsoft.com/office/drawing/2014/main" val="2484268802"/>
                    </a:ext>
                  </a:extLst>
                </a:gridCol>
                <a:gridCol w="1238524">
                  <a:extLst>
                    <a:ext uri="{9D8B030D-6E8A-4147-A177-3AD203B41FA5}">
                      <a16:colId xmlns:a16="http://schemas.microsoft.com/office/drawing/2014/main" val="2730380659"/>
                    </a:ext>
                  </a:extLst>
                </a:gridCol>
                <a:gridCol w="1117364">
                  <a:extLst>
                    <a:ext uri="{9D8B030D-6E8A-4147-A177-3AD203B41FA5}">
                      <a16:colId xmlns:a16="http://schemas.microsoft.com/office/drawing/2014/main" val="377831135"/>
                    </a:ext>
                  </a:extLst>
                </a:gridCol>
                <a:gridCol w="1328271">
                  <a:extLst>
                    <a:ext uri="{9D8B030D-6E8A-4147-A177-3AD203B41FA5}">
                      <a16:colId xmlns:a16="http://schemas.microsoft.com/office/drawing/2014/main" val="4199868910"/>
                    </a:ext>
                  </a:extLst>
                </a:gridCol>
                <a:gridCol w="1063515">
                  <a:extLst>
                    <a:ext uri="{9D8B030D-6E8A-4147-A177-3AD203B41FA5}">
                      <a16:colId xmlns:a16="http://schemas.microsoft.com/office/drawing/2014/main" val="1594008398"/>
                    </a:ext>
                  </a:extLst>
                </a:gridCol>
              </a:tblGrid>
              <a:tr h="326986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1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2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3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4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5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6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7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8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9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10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5230145"/>
                  </a:ext>
                </a:extLst>
              </a:tr>
              <a:tr h="326986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colour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square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sew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timely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algebra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accuracy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castle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symmetry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expression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acapella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8744737"/>
                  </a:ext>
                </a:extLst>
              </a:tr>
              <a:tr h="326986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treble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circle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needle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teamwork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formula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opaque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renewable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sharp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noble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believers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7762307"/>
                  </a:ext>
                </a:extLst>
              </a:tr>
              <a:tr h="326986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mirror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triangle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rhythmic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biased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conquest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rest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equipment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repeated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dependant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analyse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008562"/>
                  </a:ext>
                </a:extLst>
              </a:tr>
              <a:tr h="326986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texture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source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signature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medieval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question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flattening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skill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vegetable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interval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reaction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6330715"/>
                  </a:ext>
                </a:extLst>
              </a:tr>
              <a:tr h="326986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human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evidence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mosaic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decimal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peasant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ceremony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formation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ingredients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accurate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efficient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0731112"/>
                  </a:ext>
                </a:extLst>
              </a:tr>
              <a:tr h="326986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physical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Britain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longitude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negative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microscope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celebrate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symbol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alliteration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fitness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properties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7754956"/>
                  </a:ext>
                </a:extLst>
              </a:tr>
              <a:tr h="326986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Christian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bass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latitude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character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control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potato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jewellery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sentence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reference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feud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2946907"/>
                  </a:ext>
                </a:extLst>
              </a:tr>
              <a:tr h="326986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believe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rhythm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Sikh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simile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performance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flour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analysis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adverb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proportion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furious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93061"/>
                  </a:ext>
                </a:extLst>
              </a:tr>
              <a:tr h="326986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attack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myth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Christening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friendly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rural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metric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evaluation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adjective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technique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definitely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1965657"/>
                  </a:ext>
                </a:extLst>
              </a:tr>
              <a:tr h="326986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independent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legend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defence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metaphor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urban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metre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transparent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simplify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sensory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necessary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917416"/>
                  </a:ext>
                </a:extLst>
              </a:tr>
              <a:tr h="572924"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Date of test: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9843723"/>
                  </a:ext>
                </a:extLst>
              </a:tr>
              <a:tr h="572924"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Score: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85884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637808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A38A8C-9C82-45EA-B3AB-629F6BA6AB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298" y="128183"/>
            <a:ext cx="1335982" cy="158338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D01FF6C-99E7-4BC9-B118-D08CA1843B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72283" y="128183"/>
            <a:ext cx="1504417" cy="144147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1D13EB0-A124-46A7-867E-5482CCD3F3F9}"/>
              </a:ext>
            </a:extLst>
          </p:cNvPr>
          <p:cNvSpPr txBox="1"/>
          <p:nvPr/>
        </p:nvSpPr>
        <p:spPr>
          <a:xfrm>
            <a:off x="2768009" y="577217"/>
            <a:ext cx="6655981" cy="707886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Year 7 – Term 2 Spelling words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A4773DF-B89E-49D7-AA65-FC40B00432E8}"/>
              </a:ext>
            </a:extLst>
          </p:cNvPr>
          <p:cNvGraphicFramePr>
            <a:graphicFrameLocks noGrp="1"/>
          </p:cNvGraphicFramePr>
          <p:nvPr/>
        </p:nvGraphicFramePr>
        <p:xfrm>
          <a:off x="115299" y="1694135"/>
          <a:ext cx="11961403" cy="5035681"/>
        </p:xfrm>
        <a:graphic>
          <a:graphicData uri="http://schemas.openxmlformats.org/drawingml/2006/table">
            <a:tbl>
              <a:tblPr/>
              <a:tblGrid>
                <a:gridCol w="1261465">
                  <a:extLst>
                    <a:ext uri="{9D8B030D-6E8A-4147-A177-3AD203B41FA5}">
                      <a16:colId xmlns:a16="http://schemas.microsoft.com/office/drawing/2014/main" val="1795283007"/>
                    </a:ext>
                  </a:extLst>
                </a:gridCol>
                <a:gridCol w="1189383">
                  <a:extLst>
                    <a:ext uri="{9D8B030D-6E8A-4147-A177-3AD203B41FA5}">
                      <a16:colId xmlns:a16="http://schemas.microsoft.com/office/drawing/2014/main" val="3833354970"/>
                    </a:ext>
                  </a:extLst>
                </a:gridCol>
                <a:gridCol w="1096409">
                  <a:extLst>
                    <a:ext uri="{9D8B030D-6E8A-4147-A177-3AD203B41FA5}">
                      <a16:colId xmlns:a16="http://schemas.microsoft.com/office/drawing/2014/main" val="4047690015"/>
                    </a:ext>
                  </a:extLst>
                </a:gridCol>
                <a:gridCol w="1282357">
                  <a:extLst>
                    <a:ext uri="{9D8B030D-6E8A-4147-A177-3AD203B41FA5}">
                      <a16:colId xmlns:a16="http://schemas.microsoft.com/office/drawing/2014/main" val="1567856524"/>
                    </a:ext>
                  </a:extLst>
                </a:gridCol>
                <a:gridCol w="1175867">
                  <a:extLst>
                    <a:ext uri="{9D8B030D-6E8A-4147-A177-3AD203B41FA5}">
                      <a16:colId xmlns:a16="http://schemas.microsoft.com/office/drawing/2014/main" val="1558569235"/>
                    </a:ext>
                  </a:extLst>
                </a:gridCol>
                <a:gridCol w="1189383">
                  <a:extLst>
                    <a:ext uri="{9D8B030D-6E8A-4147-A177-3AD203B41FA5}">
                      <a16:colId xmlns:a16="http://schemas.microsoft.com/office/drawing/2014/main" val="3068924421"/>
                    </a:ext>
                  </a:extLst>
                </a:gridCol>
                <a:gridCol w="1243445">
                  <a:extLst>
                    <a:ext uri="{9D8B030D-6E8A-4147-A177-3AD203B41FA5}">
                      <a16:colId xmlns:a16="http://schemas.microsoft.com/office/drawing/2014/main" val="355435939"/>
                    </a:ext>
                  </a:extLst>
                </a:gridCol>
                <a:gridCol w="1121804">
                  <a:extLst>
                    <a:ext uri="{9D8B030D-6E8A-4147-A177-3AD203B41FA5}">
                      <a16:colId xmlns:a16="http://schemas.microsoft.com/office/drawing/2014/main" val="2547084808"/>
                    </a:ext>
                  </a:extLst>
                </a:gridCol>
                <a:gridCol w="1333549">
                  <a:extLst>
                    <a:ext uri="{9D8B030D-6E8A-4147-A177-3AD203B41FA5}">
                      <a16:colId xmlns:a16="http://schemas.microsoft.com/office/drawing/2014/main" val="1316070569"/>
                    </a:ext>
                  </a:extLst>
                </a:gridCol>
                <a:gridCol w="1067741">
                  <a:extLst>
                    <a:ext uri="{9D8B030D-6E8A-4147-A177-3AD203B41FA5}">
                      <a16:colId xmlns:a16="http://schemas.microsoft.com/office/drawing/2014/main" val="1656327718"/>
                    </a:ext>
                  </a:extLst>
                </a:gridCol>
              </a:tblGrid>
              <a:tr h="341155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1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2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3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4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5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6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7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8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9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10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700586"/>
                  </a:ext>
                </a:extLst>
              </a:tr>
              <a:tr h="341155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transparent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sequins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surely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accuracy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dimension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justification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weather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angel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mirrored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course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0642325"/>
                  </a:ext>
                </a:extLst>
              </a:tr>
              <a:tr h="341155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opaque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acrylic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continuous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fibre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spectrum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interactive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witches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industrial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community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threw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1044758"/>
                  </a:ext>
                </a:extLst>
              </a:tr>
              <a:tr h="341155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because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applied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proportion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carbohydrate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graphic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respectful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Christmas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lose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communicate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sourced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7877951"/>
                  </a:ext>
                </a:extLst>
              </a:tr>
              <a:tr h="341155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Judaism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conscious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vitamin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hygiene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horrifying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climate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industry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medicinal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participation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sauce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4020757"/>
                  </a:ext>
                </a:extLst>
              </a:tr>
              <a:tr h="341155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atmosphere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daughter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disappear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ingredient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exhibition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contour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percentage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necessary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propose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business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782070"/>
                  </a:ext>
                </a:extLst>
              </a:tr>
              <a:tr h="341155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intestine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definite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disappoint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minerals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cursed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desert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volume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through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unfortunately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acquire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1711352"/>
                  </a:ext>
                </a:extLst>
              </a:tr>
              <a:tr h="341155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specimen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furthermore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interesting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classified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cursor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loose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centimetre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thorough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permanent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desperate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5028520"/>
                  </a:ext>
                </a:extLst>
              </a:tr>
              <a:tr h="341155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believe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additionally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Hinduism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extract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media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earthquake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strength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pace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temporary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compete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6125936"/>
                  </a:ext>
                </a:extLst>
              </a:tr>
              <a:tr h="341155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audio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fierce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vegetable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genre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justify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regional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February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flour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possess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competent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416489"/>
                  </a:ext>
                </a:extLst>
              </a:tr>
              <a:tr h="341155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nucleus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consequence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cupboard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crosshatch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keyboard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habit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angel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potato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sequence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height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8284910"/>
                  </a:ext>
                </a:extLst>
              </a:tr>
              <a:tr h="670647"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Date of test: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2274178"/>
                  </a:ext>
                </a:extLst>
              </a:tr>
              <a:tr h="612329"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Score: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20011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26027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A38A8C-9C82-45EA-B3AB-629F6BA6AB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298" y="128183"/>
            <a:ext cx="1335982" cy="158338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D01FF6C-99E7-4BC9-B118-D08CA1843B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72284" y="128183"/>
            <a:ext cx="1504418" cy="139610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D662B93-BC8D-46B7-893A-D9C3D67570A9}"/>
              </a:ext>
            </a:extLst>
          </p:cNvPr>
          <p:cNvSpPr txBox="1"/>
          <p:nvPr/>
        </p:nvSpPr>
        <p:spPr>
          <a:xfrm>
            <a:off x="2466753" y="659219"/>
            <a:ext cx="7442791" cy="707886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bg1"/>
                </a:solidFill>
              </a:rPr>
              <a:t>Year 7 – Term 3 Spelling words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F2B93499-7C7F-4166-9B78-524CB8BE39C6}"/>
              </a:ext>
            </a:extLst>
          </p:cNvPr>
          <p:cNvGraphicFramePr>
            <a:graphicFrameLocks noGrp="1"/>
          </p:cNvGraphicFramePr>
          <p:nvPr/>
        </p:nvGraphicFramePr>
        <p:xfrm>
          <a:off x="85060" y="1711569"/>
          <a:ext cx="11991642" cy="5018840"/>
        </p:xfrm>
        <a:graphic>
          <a:graphicData uri="http://schemas.openxmlformats.org/drawingml/2006/table">
            <a:tbl>
              <a:tblPr firstRow="1" bandRow="1"/>
              <a:tblGrid>
                <a:gridCol w="2147783">
                  <a:extLst>
                    <a:ext uri="{9D8B030D-6E8A-4147-A177-3AD203B41FA5}">
                      <a16:colId xmlns:a16="http://schemas.microsoft.com/office/drawing/2014/main" val="1455228830"/>
                    </a:ext>
                  </a:extLst>
                </a:gridCol>
                <a:gridCol w="1253069">
                  <a:extLst>
                    <a:ext uri="{9D8B030D-6E8A-4147-A177-3AD203B41FA5}">
                      <a16:colId xmlns:a16="http://schemas.microsoft.com/office/drawing/2014/main" val="2444357061"/>
                    </a:ext>
                  </a:extLst>
                </a:gridCol>
                <a:gridCol w="1106855">
                  <a:extLst>
                    <a:ext uri="{9D8B030D-6E8A-4147-A177-3AD203B41FA5}">
                      <a16:colId xmlns:a16="http://schemas.microsoft.com/office/drawing/2014/main" val="2801229697"/>
                    </a:ext>
                  </a:extLst>
                </a:gridCol>
                <a:gridCol w="1017383">
                  <a:extLst>
                    <a:ext uri="{9D8B030D-6E8A-4147-A177-3AD203B41FA5}">
                      <a16:colId xmlns:a16="http://schemas.microsoft.com/office/drawing/2014/main" val="2329676262"/>
                    </a:ext>
                  </a:extLst>
                </a:gridCol>
                <a:gridCol w="1139591">
                  <a:extLst>
                    <a:ext uri="{9D8B030D-6E8A-4147-A177-3AD203B41FA5}">
                      <a16:colId xmlns:a16="http://schemas.microsoft.com/office/drawing/2014/main" val="1098766570"/>
                    </a:ext>
                  </a:extLst>
                </a:gridCol>
                <a:gridCol w="1015200">
                  <a:extLst>
                    <a:ext uri="{9D8B030D-6E8A-4147-A177-3AD203B41FA5}">
                      <a16:colId xmlns:a16="http://schemas.microsoft.com/office/drawing/2014/main" val="4254392742"/>
                    </a:ext>
                  </a:extLst>
                </a:gridCol>
                <a:gridCol w="1172325">
                  <a:extLst>
                    <a:ext uri="{9D8B030D-6E8A-4147-A177-3AD203B41FA5}">
                      <a16:colId xmlns:a16="http://schemas.microsoft.com/office/drawing/2014/main" val="3515020355"/>
                    </a:ext>
                  </a:extLst>
                </a:gridCol>
                <a:gridCol w="982465">
                  <a:extLst>
                    <a:ext uri="{9D8B030D-6E8A-4147-A177-3AD203B41FA5}">
                      <a16:colId xmlns:a16="http://schemas.microsoft.com/office/drawing/2014/main" val="2068223176"/>
                    </a:ext>
                  </a:extLst>
                </a:gridCol>
                <a:gridCol w="1104672">
                  <a:extLst>
                    <a:ext uri="{9D8B030D-6E8A-4147-A177-3AD203B41FA5}">
                      <a16:colId xmlns:a16="http://schemas.microsoft.com/office/drawing/2014/main" val="1584681892"/>
                    </a:ext>
                  </a:extLst>
                </a:gridCol>
                <a:gridCol w="1052299">
                  <a:extLst>
                    <a:ext uri="{9D8B030D-6E8A-4147-A177-3AD203B41FA5}">
                      <a16:colId xmlns:a16="http://schemas.microsoft.com/office/drawing/2014/main" val="352476578"/>
                    </a:ext>
                  </a:extLst>
                </a:gridCol>
              </a:tblGrid>
              <a:tr h="349819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1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2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3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4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5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6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7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8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9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10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2467191"/>
                  </a:ext>
                </a:extLst>
              </a:tr>
              <a:tr h="349819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analysis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assessment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atmosphere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audible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audience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autumn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beautiful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angel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beginning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believable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52695079"/>
                  </a:ext>
                </a:extLst>
              </a:tr>
              <a:tr h="349819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argument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beneath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buried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business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caught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chocolate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climb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column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concentrate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material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4350991"/>
                  </a:ext>
                </a:extLst>
              </a:tr>
              <a:tr h="349819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because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concentration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continously 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creation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daughter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decision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design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diamond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diary 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dairy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7348372"/>
                  </a:ext>
                </a:extLst>
              </a:tr>
              <a:tr h="349819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energy 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disappear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disappoint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embarrass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engagement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enquiry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environment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evaluation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evidenced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potential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6508796"/>
                  </a:ext>
                </a:extLst>
              </a:tr>
              <a:tr h="349819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fulfil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focused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guarded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happening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health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height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imaginary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improvise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industrial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interesting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3245507"/>
                  </a:ext>
                </a:extLst>
              </a:tr>
              <a:tr h="349819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interrupted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issue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jealous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knowledge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listening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lonely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lovely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marriage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sincerely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genuine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3265389"/>
                  </a:ext>
                </a:extLst>
              </a:tr>
              <a:tr h="349819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accommodate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aggravate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appropriate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ballerina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because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building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business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conscious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conscience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correspond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1565953"/>
                  </a:ext>
                </a:extLst>
              </a:tr>
              <a:tr h="349819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assassin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desperately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disastrous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satisfy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donkey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especially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exception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essential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fascinating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illuminate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3286070"/>
                  </a:ext>
                </a:extLst>
              </a:tr>
              <a:tr h="349819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acknowledge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fierce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relevant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resist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medicine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parliament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government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seize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science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scissors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715701"/>
                  </a:ext>
                </a:extLst>
              </a:tr>
              <a:tr h="349819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acquire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category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compatible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competent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contribute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valued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valuable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unusual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usually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separate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7882126"/>
                  </a:ext>
                </a:extLst>
              </a:tr>
              <a:tr h="692366"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Date of test:</a:t>
                      </a:r>
                    </a:p>
                  </a:txBody>
                  <a:tcPr marL="12842" marR="12842" marT="12842" marB="6164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08468493"/>
                  </a:ext>
                </a:extLst>
              </a:tr>
              <a:tr h="478465"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Score:</a:t>
                      </a:r>
                    </a:p>
                  </a:txBody>
                  <a:tcPr marL="12842" marR="12842" marT="12842" marB="6164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387543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985876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392</Words>
  <Application>Microsoft Macintosh PowerPoint</Application>
  <PresentationFormat>Widescreen</PresentationFormat>
  <Paragraphs>338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Gemma Hargreaves</dc:creator>
  <cp:lastModifiedBy>Gemma Hargreaves</cp:lastModifiedBy>
  <cp:revision>1</cp:revision>
  <dcterms:created xsi:type="dcterms:W3CDTF">2023-09-26T21:58:13Z</dcterms:created>
  <dcterms:modified xsi:type="dcterms:W3CDTF">2023-09-26T21:58:50Z</dcterms:modified>
</cp:coreProperties>
</file>